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305" r:id="rId3"/>
    <p:sldId id="306" r:id="rId4"/>
    <p:sldId id="281" r:id="rId5"/>
    <p:sldId id="287" r:id="rId6"/>
    <p:sldId id="288" r:id="rId7"/>
    <p:sldId id="289" r:id="rId8"/>
    <p:sldId id="290" r:id="rId9"/>
    <p:sldId id="291" r:id="rId10"/>
    <p:sldId id="297" r:id="rId11"/>
    <p:sldId id="299" r:id="rId12"/>
    <p:sldId id="280" r:id="rId13"/>
    <p:sldId id="282" r:id="rId14"/>
    <p:sldId id="293" r:id="rId15"/>
    <p:sldId id="304" r:id="rId16"/>
    <p:sldId id="307" r:id="rId17"/>
    <p:sldId id="28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94AF5-BB9D-4050-9CB1-B255C97D6FF9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04A68-0ABF-4F01-8B1C-D961496D81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51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04A68-0ABF-4F01-8B1C-D961496D811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383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04A68-0ABF-4F01-8B1C-D961496D811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87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Lidé\Kuba\2019_05_výběr\DSC_39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8149" y="-911225"/>
            <a:ext cx="13069824" cy="86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6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4" b="1677"/>
          <a:stretch/>
        </p:blipFill>
        <p:spPr bwMode="auto">
          <a:xfrm>
            <a:off x="-9363" y="0"/>
            <a:ext cx="12192000" cy="686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3510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20" y="1377525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20" y="2752368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20" y="4132503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9" y="5503500"/>
            <a:ext cx="2409364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015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99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7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441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64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3848" r="-197" b="11924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4" name="Ovál 13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862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08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69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500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47496"/>
            <a:ext cx="12185649" cy="10105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1" y="1501297"/>
            <a:ext cx="4651898" cy="30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8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02" y="971907"/>
            <a:ext cx="4651899" cy="3085794"/>
          </a:xfrm>
          <a:prstGeom prst="rect">
            <a:avLst/>
          </a:prstGeom>
        </p:spPr>
      </p:pic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2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858466" y="1155001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 userDrawn="1"/>
        </p:nvSpPr>
        <p:spPr>
          <a:xfrm rot="21284349">
            <a:off x="6868357" y="3687385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24" name="Ovál 23"/>
          <p:cNvSpPr/>
          <p:nvPr userDrawn="1"/>
        </p:nvSpPr>
        <p:spPr>
          <a:xfrm rot="550633">
            <a:off x="10064601" y="2949174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9" cy="839138"/>
          </a:xfrm>
          <a:prstGeom prst="rect">
            <a:avLst/>
          </a:prstGeom>
        </p:spPr>
      </p:pic>
      <p:pic>
        <p:nvPicPr>
          <p:cNvPr id="3074" name="Picture 2" descr="U:\FOTOARCHIV\GDPR_OBJEKTY MUZEA\04_DCG\DSC_735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4397" y="-1167707"/>
            <a:ext cx="10090379" cy="67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4098" name="Picture 2" descr="U:\HANDS ON MUZEUM\PROGRAMY\Hrava geologie\žul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2597" y="974903"/>
            <a:ext cx="9917213" cy="67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83" y="319438"/>
            <a:ext cx="61912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80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7661" r="15035" b="10771"/>
          <a:stretch/>
        </p:blipFill>
        <p:spPr>
          <a:xfrm>
            <a:off x="0" y="1"/>
            <a:ext cx="12192000" cy="6859865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4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6.8.2019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  <p:sldLayoutId id="2147483662" r:id="rId4"/>
    <p:sldLayoutId id="2147483649" r:id="rId5"/>
    <p:sldLayoutId id="2147483665" r:id="rId6"/>
    <p:sldLayoutId id="2147483673" r:id="rId7"/>
    <p:sldLayoutId id="2147483671" r:id="rId8"/>
    <p:sldLayoutId id="2147483664" r:id="rId9"/>
    <p:sldLayoutId id="2147483667" r:id="rId10"/>
    <p:sldLayoutId id="2147483668" r:id="rId11"/>
    <p:sldLayoutId id="2147483650" r:id="rId12"/>
    <p:sldLayoutId id="2147483669" r:id="rId13"/>
    <p:sldLayoutId id="2147483670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logy.cz/svet-geologie/vylety/vylety" TargetMode="External"/><Relationship Id="rId2" Type="http://schemas.openxmlformats.org/officeDocument/2006/relationships/hyperlink" Target="http://www.geology.cz/svet-geologie/aplikace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Mile&#353;ovka" TargetMode="External"/><Relationship Id="rId2" Type="http://schemas.openxmlformats.org/officeDocument/2006/relationships/hyperlink" Target="https://pixabay.com/cs/photos/p&#237;skovcov&#233;-sk&#225;ly-&#250;tvary-p&#237;skovce-3529180/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6049" y="38185"/>
            <a:ext cx="1020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Návod, jak prezentaci používat 	                    Tato stránka se při prohlížení prezentace nezobrazuje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09814" y="407517"/>
            <a:ext cx="10042497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– </a:t>
            </a:r>
            <a:r>
              <a:rPr lang="cs-CZ" sz="1400" dirty="0"/>
              <a:t>učitel se před začátkem hodiny seznámí s prezentací a s doporučenými možnostmi, jak využít digitální prostředí </a:t>
            </a:r>
          </a:p>
          <a:p>
            <a:r>
              <a:rPr lang="cs-CZ" sz="1400" dirty="0"/>
              <a:t>   pro další vzdělávání v geologii</a:t>
            </a:r>
          </a:p>
          <a:p>
            <a:endParaRPr lang="cs-CZ" sz="1400" dirty="0"/>
          </a:p>
          <a:p>
            <a:r>
              <a:rPr lang="cs-CZ" sz="1400" dirty="0"/>
              <a:t>– učitel spustí promítání prezentace</a:t>
            </a:r>
          </a:p>
          <a:p>
            <a:r>
              <a:rPr lang="cs-CZ" sz="1400" dirty="0"/>
              <a:t>   Děti si mohou během prezentace dělat zápisky do svých sešitů.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2: Co si pamatujete z návštěvy v Didaktickém centru geologie?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4: žáci přiřadí k horninám způsob jejich vzniku – po kliknutí na horninu se pojem zařadí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5 – 9: obrázky Příběhy hornin na zopakování, po kliknutí na obrázek se ukáže fotografie</a:t>
            </a:r>
          </a:p>
          <a:p>
            <a:r>
              <a:rPr lang="cs-CZ" sz="1400" dirty="0"/>
              <a:t>	žula – podezdívka u 1. ZŠ Říčany v Didaktickém centru geologie (DCG)</a:t>
            </a:r>
          </a:p>
          <a:p>
            <a:r>
              <a:rPr lang="cs-CZ" sz="1400" dirty="0"/>
              <a:t>	tuf – Milešovka – příklad vyhaslé sopky na území ČR</a:t>
            </a:r>
          </a:p>
          <a:p>
            <a:r>
              <a:rPr lang="cs-CZ" sz="1400" dirty="0"/>
              <a:t>	břidlice – říčanský hrad, zeď v DCG</a:t>
            </a:r>
          </a:p>
          <a:p>
            <a:r>
              <a:rPr lang="cs-CZ" sz="1400" dirty="0"/>
              <a:t>	pískovec – pískovcové skály v ČR (Broumovské stěny, Adršpach, Prachovské skály aj.)</a:t>
            </a:r>
          </a:p>
          <a:p>
            <a:r>
              <a:rPr lang="cs-CZ" sz="1400" dirty="0"/>
              <a:t>	křemenec – obklady a dlažba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10: žáci určují, které horniny jsou regionální a které by v okolí Říčan nenašly</a:t>
            </a:r>
          </a:p>
          <a:p>
            <a:r>
              <a:rPr lang="cs-CZ" sz="1400" dirty="0"/>
              <a:t>	učitel kliká na obrázky, horniny se odsouvají, pod nimi je správné řešení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11: hlavní sdělení 1. části prezentace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12: žáci roztřídí obrázky na 2 skupiny –živec, slída, křemen (minerál), křemenec, žula (hornina)</a:t>
            </a:r>
          </a:p>
          <a:p>
            <a:r>
              <a:rPr lang="cs-CZ" sz="1400" dirty="0"/>
              <a:t>	učitel kliká po domluvě se žáky na jednotlivé obrázky, které se následně přiřadí do správného sloupce</a:t>
            </a:r>
          </a:p>
          <a:p>
            <a:r>
              <a:rPr lang="cs-CZ" sz="1400" dirty="0"/>
              <a:t>	ukáže názorně vztah minerál – hornina na příkladu na obrázcích: </a:t>
            </a:r>
          </a:p>
          <a:p>
            <a:r>
              <a:rPr lang="cs-CZ" sz="1400" dirty="0"/>
              <a:t>	živec – žula (živec je minerál, který je spolu s dalšími minerály obsažen v žule)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13: hlavní sdělení 2. části prezentace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14: </a:t>
            </a:r>
            <a:r>
              <a:rPr lang="cs-CZ" sz="1400" dirty="0" err="1"/>
              <a:t>odkrývačka</a:t>
            </a:r>
            <a:r>
              <a:rPr lang="cs-CZ" sz="1400" dirty="0"/>
              <a:t> – na obrázku pod dlaždicemi je schovaný zkamenělý trilobit</a:t>
            </a:r>
          </a:p>
          <a:p>
            <a:r>
              <a:rPr lang="cs-CZ" sz="1400" dirty="0"/>
              <a:t>	učitel postupně odkrývá kliknutím jednotlivá políčka, žáci hádají</a:t>
            </a:r>
          </a:p>
          <a:p>
            <a:pPr lvl="0"/>
            <a:r>
              <a:rPr lang="cs-CZ" sz="1400" dirty="0"/>
              <a:t>– slide 15: virtuální laboratoře – žáci si pod vedením učitele mohou zopakovat prostředí z jednotlivých geologických období, ideální    je mít k dispozici tablet do dvojice.</a:t>
            </a:r>
          </a:p>
          <a:p>
            <a:pPr lvl="0"/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16: hlavní sdělení 3. části prezentace</a:t>
            </a:r>
          </a:p>
          <a:p>
            <a:endParaRPr lang="cs-CZ" sz="1400" dirty="0"/>
          </a:p>
          <a:p>
            <a:r>
              <a:rPr lang="cs-CZ" sz="1400" dirty="0"/>
              <a:t>Podle času se učitel může zabývat jen vybranými částmi prezentace</a:t>
            </a:r>
          </a:p>
          <a:p>
            <a:endParaRPr lang="cs-CZ" sz="14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073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809627" y="3540632"/>
            <a:ext cx="113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břidlice </a:t>
            </a:r>
          </a:p>
          <a:p>
            <a:pPr algn="ctr"/>
            <a:r>
              <a:rPr lang="cs-CZ" b="1" dirty="0"/>
              <a:t>NAJDEME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242354" y="3607040"/>
            <a:ext cx="1265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žula </a:t>
            </a:r>
          </a:p>
          <a:p>
            <a:pPr algn="ctr"/>
            <a:r>
              <a:rPr lang="cs-CZ" b="1" dirty="0"/>
              <a:t>NAJDEME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222189" y="3613212"/>
            <a:ext cx="161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vápenec </a:t>
            </a:r>
          </a:p>
          <a:p>
            <a:pPr algn="ctr"/>
            <a:r>
              <a:rPr lang="cs-CZ" b="1" dirty="0"/>
              <a:t>NENAJDEME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Které horniny nenajdeme na </a:t>
            </a:r>
            <a:r>
              <a:rPr lang="cs-CZ" dirty="0" err="1"/>
              <a:t>Říčansku</a:t>
            </a:r>
            <a:r>
              <a:rPr lang="cs-CZ" dirty="0"/>
              <a:t>?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b="10231"/>
          <a:stretch/>
        </p:blipFill>
        <p:spPr>
          <a:xfrm rot="16200000">
            <a:off x="8888646" y="2823805"/>
            <a:ext cx="4032578" cy="257413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"/>
          <a:stretch/>
        </p:blipFill>
        <p:spPr bwMode="auto">
          <a:xfrm rot="5400000">
            <a:off x="5837595" y="2339267"/>
            <a:ext cx="4032578" cy="35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3832103" y="3607040"/>
            <a:ext cx="161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čedič </a:t>
            </a:r>
          </a:p>
          <a:p>
            <a:pPr algn="ctr"/>
            <a:r>
              <a:rPr lang="cs-CZ" b="1" dirty="0"/>
              <a:t>NENAJDEME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 bwMode="auto">
          <a:xfrm>
            <a:off x="-1" y="2084203"/>
            <a:ext cx="2912659" cy="40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"/>
          <a:stretch/>
        </p:blipFill>
        <p:spPr bwMode="auto">
          <a:xfrm>
            <a:off x="2912658" y="2085195"/>
            <a:ext cx="3334510" cy="40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4113357" y="1550024"/>
            <a:ext cx="12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čedič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522976" y="1556062"/>
            <a:ext cx="12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žula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480158" y="1559081"/>
            <a:ext cx="12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vápenec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905421" y="1559081"/>
            <a:ext cx="12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břidlice</a:t>
            </a:r>
          </a:p>
        </p:txBody>
      </p:sp>
    </p:spTree>
    <p:extLst>
      <p:ext uri="{BB962C8B-B14F-4D97-AF65-F5344CB8AC3E}">
        <p14:creationId xmlns:p14="http://schemas.microsoft.com/office/powerpoint/2010/main" val="399026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5871" r="3997" b="14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955" y="3552092"/>
            <a:ext cx="10515600" cy="2550997"/>
          </a:xfrm>
        </p:spPr>
        <p:txBody>
          <a:bodyPr>
            <a:noAutofit/>
          </a:bodyPr>
          <a:lstStyle/>
          <a:p>
            <a:r>
              <a:rPr lang="cs-CZ" sz="4400" dirty="0"/>
              <a:t>Horniny se dělí podle způsobu vzniku na </a:t>
            </a:r>
            <a:br>
              <a:rPr lang="cs-CZ" sz="4400" dirty="0"/>
            </a:br>
            <a:r>
              <a:rPr lang="cs-CZ" sz="4400" dirty="0"/>
              <a:t>vyvřelé </a:t>
            </a:r>
            <a:br>
              <a:rPr lang="cs-CZ" sz="4400" dirty="0"/>
            </a:br>
            <a:r>
              <a:rPr lang="cs-CZ" sz="4400" dirty="0"/>
              <a:t>usazené  </a:t>
            </a:r>
            <a:br>
              <a:rPr lang="cs-CZ" sz="4400" dirty="0"/>
            </a:br>
            <a:r>
              <a:rPr lang="cs-CZ" sz="4400" dirty="0"/>
              <a:t>přeměněné</a:t>
            </a:r>
          </a:p>
        </p:txBody>
      </p:sp>
    </p:spTree>
    <p:extLst>
      <p:ext uri="{BB962C8B-B14F-4D97-AF65-F5344CB8AC3E}">
        <p14:creationId xmlns:p14="http://schemas.microsoft.com/office/powerpoint/2010/main" val="10908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Roztřiď obrázky na: </a:t>
            </a:r>
            <a:br>
              <a:rPr lang="cs-CZ" dirty="0"/>
            </a:br>
            <a:r>
              <a:rPr lang="cs-CZ" dirty="0"/>
              <a:t>minerály 							 horniny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987" r="95932">
                        <a14:backgroundMark x1="66798" y1="93307" x2="66798" y2="93307"/>
                        <a14:backgroundMark x1="60892" y1="97047" x2="60892" y2="97047"/>
                        <a14:backgroundMark x1="56824" y1="98031" x2="56824" y2="98031"/>
                        <a14:backgroundMark x1="71654" y1="86614" x2="71654" y2="86614"/>
                        <a14:backgroundMark x1="50394" y1="98031" x2="50394" y2="98031"/>
                        <a14:backgroundMark x1="43045" y1="98031" x2="43045" y2="98031"/>
                        <a14:backgroundMark x1="38451" y1="98425" x2="38451" y2="98425"/>
                        <a14:backgroundMark x1="45538" y1="98819" x2="45538" y2="98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09" y="3468301"/>
            <a:ext cx="2741014" cy="182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" b="1"/>
          <a:stretch/>
        </p:blipFill>
        <p:spPr bwMode="auto">
          <a:xfrm rot="16200000">
            <a:off x="7603474" y="4140971"/>
            <a:ext cx="1634904" cy="20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8571" y1="79359" x2="68571" y2="79359"/>
                        <a14:foregroundMark x1="31429" y1="92883" x2="31429" y2="92883"/>
                        <a14:foregroundMark x1="25714" y1="91637" x2="25714" y2="91637"/>
                        <a14:foregroundMark x1="20857" y1="87722" x2="20857" y2="87722"/>
                        <a14:foregroundMark x1="17143" y1="81317" x2="17143" y2="81317"/>
                        <a14:foregroundMark x1="15429" y1="47865" x2="15429" y2="47865"/>
                        <a14:foregroundMark x1="14857" y1="33986" x2="14857" y2="33986"/>
                        <a14:foregroundMark x1="25143" y1="15302" x2="25143" y2="15302"/>
                        <a14:foregroundMark x1="19143" y1="11210" x2="19143" y2="11210"/>
                        <a14:foregroundMark x1="22286" y1="7295" x2="22286" y2="7295"/>
                        <a14:foregroundMark x1="14857" y1="15658" x2="14857" y2="15658"/>
                        <a14:foregroundMark x1="9429" y1="18327" x2="9429" y2="18327"/>
                        <a14:foregroundMark x1="9429" y1="28470" x2="9429" y2="28470"/>
                        <a14:foregroundMark x1="11429" y1="41993" x2="11429" y2="41993"/>
                        <a14:foregroundMark x1="18286" y1="40214" x2="18286" y2="40214"/>
                        <a14:foregroundMark x1="17143" y1="52135" x2="17143" y2="52135"/>
                        <a14:foregroundMark x1="20286" y1="74555" x2="20286" y2="74555"/>
                        <a14:foregroundMark x1="20857" y1="81495" x2="20857" y2="81495"/>
                        <a14:foregroundMark x1="16857" y1="89858" x2="16857" y2="89858"/>
                        <a14:foregroundMark x1="13429" y1="83986" x2="13429" y2="83986"/>
                        <a14:foregroundMark x1="13429" y1="69039" x2="13429" y2="69039"/>
                        <a14:foregroundMark x1="9429" y1="58185" x2="9429" y2="58185"/>
                        <a14:foregroundMark x1="8000" y1="50356" x2="8000" y2="50356"/>
                        <a14:foregroundMark x1="30000" y1="3915" x2="8857" y2="35231"/>
                        <a14:foregroundMark x1="13429" y1="41993" x2="15429" y2="80605"/>
                        <a14:foregroundMark x1="6286" y1="39502" x2="6857" y2="45907"/>
                        <a14:foregroundMark x1="10857" y1="61032" x2="9429" y2="66192"/>
                        <a14:foregroundMark x1="10000" y1="71174" x2="13429" y2="78292"/>
                        <a14:foregroundMark x1="20286" y1="12811" x2="20286" y2="16726"/>
                        <a14:foregroundMark x1="37429" y1="95018" x2="37429" y2="95018"/>
                        <a14:foregroundMark x1="10571" y1="67794" x2="10571" y2="67794"/>
                        <a14:foregroundMark x1="17429" y1="8185" x2="9714" y2="13701"/>
                        <a14:foregroundMark x1="17429" y1="6762" x2="12571" y2="9431"/>
                        <a14:foregroundMark x1="6571" y1="44306" x2="7714" y2="50890"/>
                        <a14:backgroundMark x1="6857" y1="89858" x2="6857" y2="89858"/>
                        <a14:backgroundMark x1="2857" y1="73310" x2="2857" y2="73310"/>
                        <a14:backgroundMark x1="3429" y1="39146" x2="3429" y2="39146"/>
                        <a14:backgroundMark x1="4857" y1="14591" x2="4857" y2="14591"/>
                        <a14:backgroundMark x1="2857" y1="27224" x2="2857" y2="27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39379" y="1674421"/>
            <a:ext cx="1556156" cy="24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0180" y="4337032"/>
            <a:ext cx="1625098" cy="17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41">
                        <a14:foregroundMark x1="15262" y1="70224" x2="15262" y2="70224"/>
                        <a14:foregroundMark x1="75199" y1="39587" x2="75199" y2="39587"/>
                        <a14:backgroundMark x1="32273" y1="90017" x2="32273" y2="90017"/>
                        <a14:backgroundMark x1="30207" y1="92083" x2="30207" y2="92083"/>
                        <a14:backgroundMark x1="91097" y1="86059" x2="91097" y2="86059"/>
                        <a14:backgroundMark x1="88712" y1="88296" x2="88712" y2="88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38" y="1736166"/>
            <a:ext cx="2369743" cy="219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0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4492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0.51107 0.319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60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-0.00648 L 0.5125 -0.00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41941 -0.258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7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-0.0081 L -0.41563 -0.177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34212" b="284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1219" y="4568962"/>
            <a:ext cx="10515600" cy="906806"/>
          </a:xfrm>
        </p:spPr>
        <p:txBody>
          <a:bodyPr>
            <a:normAutofit fontScale="90000"/>
          </a:bodyPr>
          <a:lstStyle/>
          <a:p>
            <a:r>
              <a:rPr lang="cs-CZ" dirty="0"/>
              <a:t>Horniny se skládají z minerálů.</a:t>
            </a:r>
          </a:p>
        </p:txBody>
      </p:sp>
    </p:spTree>
    <p:extLst>
      <p:ext uri="{BB962C8B-B14F-4D97-AF65-F5344CB8AC3E}">
        <p14:creationId xmlns:p14="http://schemas.microsoft.com/office/powerpoint/2010/main" val="16570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0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laboratoře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2" y="2165872"/>
            <a:ext cx="10515600" cy="2565616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Tipy na další zdroje:</a:t>
            </a:r>
          </a:p>
          <a:p>
            <a:r>
              <a:rPr lang="cs-CZ" u="sng" dirty="0">
                <a:solidFill>
                  <a:srgbClr val="00B050"/>
                </a:solidFill>
                <a:hlinkClick r:id="rId2"/>
              </a:rPr>
              <a:t>http://www.geology.cz/svet-geologie/aplikace</a:t>
            </a:r>
            <a:endParaRPr lang="cs-CZ" b="1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  <a:hlinkClick r:id="rId3"/>
              </a:rPr>
              <a:t>http://www.geology.cz/svet-geologie/vylety/vylety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110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8206" b="17114"/>
          <a:stretch/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63739" y="1235147"/>
            <a:ext cx="10515600" cy="1682224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V horninách můžeme najít stopy po dávném životě.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73825" y="3228223"/>
            <a:ext cx="10515600" cy="1682224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Podle těchto stop můžeme rozlišit jednotlivá geologická období.</a:t>
            </a:r>
          </a:p>
        </p:txBody>
      </p:sp>
    </p:spTree>
    <p:extLst>
      <p:ext uri="{BB962C8B-B14F-4D97-AF65-F5344CB8AC3E}">
        <p14:creationId xmlns:p14="http://schemas.microsoft.com/office/powerpoint/2010/main" val="4505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6567" y="414670"/>
            <a:ext cx="113555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 obrázků:</a:t>
            </a:r>
          </a:p>
          <a:p>
            <a:r>
              <a:rPr lang="cs-CZ" dirty="0"/>
              <a:t>archiv Muzea Říčany</a:t>
            </a:r>
          </a:p>
          <a:p>
            <a:endParaRPr lang="cs-CZ" dirty="0"/>
          </a:p>
          <a:p>
            <a:r>
              <a:rPr lang="cs-CZ" dirty="0"/>
              <a:t>Obrázky, u kterých je povoleno opětovné nekomerční šíření: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https://pixabay.com/</a:t>
            </a:r>
            <a:r>
              <a:rPr lang="cs-CZ" dirty="0" err="1">
                <a:hlinkClick r:id="rId2"/>
              </a:rPr>
              <a:t>cs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photos</a:t>
            </a:r>
            <a:r>
              <a:rPr lang="cs-CZ" dirty="0">
                <a:hlinkClick r:id="rId2"/>
              </a:rPr>
              <a:t>/pískovcové-skály-útvary-pískovce-3529180/</a:t>
            </a:r>
            <a:endParaRPr lang="cs-CZ" dirty="0"/>
          </a:p>
          <a:p>
            <a:r>
              <a:rPr lang="cs-CZ" dirty="0">
                <a:hlinkClick r:id="rId3"/>
              </a:rPr>
              <a:t>https://cs.wikipedia.org/wiki/Milešovka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79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8206" b="17114"/>
          <a:stretch/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63739" y="1235147"/>
            <a:ext cx="10515600" cy="891364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Objevujeme a prožíváme</a:t>
            </a:r>
          </a:p>
        </p:txBody>
      </p:sp>
    </p:spTree>
    <p:extLst>
      <p:ext uri="{BB962C8B-B14F-4D97-AF65-F5344CB8AC3E}">
        <p14:creationId xmlns:p14="http://schemas.microsoft.com/office/powerpoint/2010/main" val="26364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63739" y="1235147"/>
            <a:ext cx="10515600" cy="891364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Kameny ožívají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94" y="3094454"/>
            <a:ext cx="4168516" cy="27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53" y="5394396"/>
            <a:ext cx="12185649" cy="1463604"/>
          </a:xfrm>
        </p:spPr>
        <p:txBody>
          <a:bodyPr anchor="ctr">
            <a:normAutofit/>
          </a:bodyPr>
          <a:lstStyle/>
          <a:p>
            <a:r>
              <a:rPr lang="cs-CZ" sz="4400" dirty="0"/>
              <a:t>Přiřaď pojmy vzniku hornin k obrázkům</a:t>
            </a:r>
            <a:r>
              <a:rPr lang="cs-CZ" sz="4400" dirty="0" smtClean="0"/>
              <a:t>.</a:t>
            </a:r>
            <a:endParaRPr lang="cs-CZ" sz="4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49709" y="3725429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tuf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598598" y="3742507"/>
            <a:ext cx="10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pískovec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95207" y="3728475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křemenec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207452" y="3742507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břidlice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206146" y="372542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žula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1781" y="400479"/>
            <a:ext cx="3790698" cy="298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" y="1"/>
            <a:ext cx="2596598" cy="379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06" y="0"/>
            <a:ext cx="3092360" cy="37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43" y="0"/>
            <a:ext cx="2281788" cy="37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182080" y="4768191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VYVŘELÁ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182079" y="476836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VYVŘELÁ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207452" y="5025238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PŘEMĚNĚNÁ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476195" y="473526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USAZENÁ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476195" y="473526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USAZENÁ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" b="11740"/>
          <a:stretch/>
        </p:blipFill>
        <p:spPr>
          <a:xfrm rot="5400000">
            <a:off x="1740600" y="853744"/>
            <a:ext cx="3790260" cy="20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3306 -0.0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22222E-6 L 0.3164 -0.087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11497 -0.080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38985 -0.126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09753 -0.086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67" name="Rectangle 5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9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79" y="1"/>
            <a:ext cx="97006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52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Přímá spojnice se šipkou 58"/>
          <p:cNvCxnSpPr/>
          <p:nvPr/>
        </p:nvCxnSpPr>
        <p:spPr>
          <a:xfrm rot="540000" flipH="1" flipV="1">
            <a:off x="2356595" y="1633516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rot="540000" flipH="1" flipV="1">
            <a:off x="3370690" y="1622721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rot="540000" flipH="1" flipV="1">
            <a:off x="4314961" y="1622719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83" y="-2"/>
            <a:ext cx="97006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Přímá spojnice se šipkou 62"/>
          <p:cNvCxnSpPr/>
          <p:nvPr/>
        </p:nvCxnSpPr>
        <p:spPr>
          <a:xfrm rot="540000" flipH="1" flipV="1">
            <a:off x="2479824" y="2016285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 rot="540000" flipH="1" flipV="1">
            <a:off x="3490774" y="2016285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Přímá spojnice se šipkou 64"/>
          <p:cNvCxnSpPr/>
          <p:nvPr/>
        </p:nvCxnSpPr>
        <p:spPr>
          <a:xfrm rot="540000" flipH="1" flipV="1">
            <a:off x="4445763" y="2016284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8" b="2650"/>
          <a:stretch/>
        </p:blipFill>
        <p:spPr bwMode="auto">
          <a:xfrm>
            <a:off x="-1" y="-47770"/>
            <a:ext cx="12192000" cy="690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69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7" y="133350"/>
            <a:ext cx="9321165" cy="6591300"/>
          </a:xfrm>
          <a:prstGeom prst="rect">
            <a:avLst/>
          </a:prstGeom>
        </p:spPr>
      </p:pic>
      <p:pic>
        <p:nvPicPr>
          <p:cNvPr id="6" name="Picture 2" descr="MileÅ¡ov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5"/>
          <a:stretch/>
        </p:blipFill>
        <p:spPr bwMode="auto">
          <a:xfrm>
            <a:off x="0" y="-10633"/>
            <a:ext cx="12192000" cy="68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3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7" y="133350"/>
            <a:ext cx="9321165" cy="65913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44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5"/>
          <a:stretch/>
        </p:blipFill>
        <p:spPr bwMode="auto">
          <a:xfrm>
            <a:off x="6524440" y="1"/>
            <a:ext cx="57184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3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27" y="133350"/>
            <a:ext cx="9313545" cy="659130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b="8329"/>
          <a:stretch/>
        </p:blipFill>
        <p:spPr bwMode="auto">
          <a:xfrm>
            <a:off x="-2" y="-21771"/>
            <a:ext cx="12192001" cy="68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5"/>
          <a:stretch/>
        </p:blipFill>
        <p:spPr>
          <a:xfrm>
            <a:off x="5505968" y="6355496"/>
            <a:ext cx="1180060" cy="5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6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7" y="133350"/>
            <a:ext cx="9321165" cy="6591300"/>
          </a:xfrm>
          <a:prstGeom prst="rect">
            <a:avLst/>
          </a:prstGeom>
        </p:spPr>
      </p:pic>
      <p:pic>
        <p:nvPicPr>
          <p:cNvPr id="6146" name="Picture 2" descr="Datei:SechselÃ¤utenplatz Quarz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9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ravá geologie 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</TotalTime>
  <Words>130</Words>
  <Application>Microsoft Office PowerPoint</Application>
  <PresentationFormat>Vlastní</PresentationFormat>
  <Paragraphs>72</Paragraphs>
  <Slides>17</Slides>
  <Notes>2</Notes>
  <HiddenSlides>2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Hravá geologie </vt:lpstr>
      <vt:lpstr>Prezentace aplikace PowerPoint</vt:lpstr>
      <vt:lpstr>Prezentace aplikace PowerPoint</vt:lpstr>
      <vt:lpstr>Prezentace aplikace PowerPoint</vt:lpstr>
      <vt:lpstr>Přiřaď pojmy vzniku hornin k obrázkům.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Které horniny nenajdeme na Říčansku?</vt:lpstr>
      <vt:lpstr>Horniny se dělí podle způsobu vzniku na  vyvřelé  usazené   přeměněné</vt:lpstr>
      <vt:lpstr>Roztřiď obrázky na:  minerály         horniny</vt:lpstr>
      <vt:lpstr>Horniny se skládají z minerálů.</vt:lpstr>
      <vt:lpstr>Prezentace aplikace PowerPoint</vt:lpstr>
      <vt:lpstr>virtuální laboratoře 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Hravá geologie</dc:title>
  <dc:creator>Halaš Jakub Mgr.</dc:creator>
  <cp:lastModifiedBy>Ježková Edita Ing.</cp:lastModifiedBy>
  <cp:revision>117</cp:revision>
  <dcterms:created xsi:type="dcterms:W3CDTF">2019-05-22T13:40:22Z</dcterms:created>
  <dcterms:modified xsi:type="dcterms:W3CDTF">2019-08-06T07:02:54Z</dcterms:modified>
</cp:coreProperties>
</file>